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Hi! This is our presentation ACID, we are ...</a:t>
            </a:r>
            <a:endParaRPr/>
          </a:p>
          <a:p>
            <a:pPr indent="-298450" lvl="0" marL="457200" rtl="0" algn="l">
              <a:spcBef>
                <a:spcPts val="0"/>
              </a:spcBef>
              <a:spcAft>
                <a:spcPts val="0"/>
              </a:spcAft>
              <a:buSzPts val="1100"/>
              <a:buChar char="●"/>
            </a:pPr>
            <a:r>
              <a:rPr lang="en"/>
              <a:t>General idea: We want to use newer deep learning models and higher quality satellite image data to improve population prediction and forecasting in various regions around the world</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51cf99b4f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51cf99b4f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slides</a:t>
            </a:r>
            <a:endParaRPr/>
          </a:p>
          <a:p>
            <a:pPr indent="0" lvl="0" marL="0" rtl="0" algn="l">
              <a:spcBef>
                <a:spcPts val="0"/>
              </a:spcBef>
              <a:spcAft>
                <a:spcPts val="0"/>
              </a:spcAft>
              <a:buNone/>
            </a:pPr>
            <a:r>
              <a:rPr lang="en"/>
              <a:t>Examples: US Census done only once every 10 years</a:t>
            </a:r>
            <a:endParaRPr/>
          </a:p>
          <a:p>
            <a:pPr indent="0" lvl="0" marL="0" rtl="0" algn="l">
              <a:spcBef>
                <a:spcPts val="0"/>
              </a:spcBef>
              <a:spcAft>
                <a:spcPts val="0"/>
              </a:spcAft>
              <a:buNone/>
            </a:pPr>
            <a:r>
              <a:rPr lang="en"/>
              <a:t>Most countries use forecasting equations that are not necessarily accurate</a:t>
            </a:r>
            <a:endParaRPr/>
          </a:p>
          <a:p>
            <a:pPr indent="0" lvl="0" marL="0" rtl="0" algn="l">
              <a:spcBef>
                <a:spcPts val="0"/>
              </a:spcBef>
              <a:spcAft>
                <a:spcPts val="0"/>
              </a:spcAft>
              <a:buNone/>
            </a:pPr>
            <a:r>
              <a:rPr lang="en"/>
              <a:t>Click</a:t>
            </a:r>
            <a:endParaRPr/>
          </a:p>
          <a:p>
            <a:pPr indent="-298450" lvl="0" marL="457200" rtl="0" algn="l">
              <a:spcBef>
                <a:spcPts val="0"/>
              </a:spcBef>
              <a:spcAft>
                <a:spcPts val="0"/>
              </a:spcAft>
              <a:buClr>
                <a:schemeClr val="dk1"/>
              </a:buClr>
              <a:buSzPts val="1100"/>
              <a:buChar char="●"/>
            </a:pPr>
            <a:r>
              <a:rPr lang="en">
                <a:solidFill>
                  <a:schemeClr val="dk1"/>
                </a:solidFill>
              </a:rPr>
              <a:t>Near-daily Images in many regions are available due to improved satellite technology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This data allows for plenty of training data for making our model on predicting population, and in the future, allows for more frequent monitoring of populations</a:t>
            </a:r>
            <a:endParaRPr>
              <a:solidFill>
                <a:schemeClr val="dk1"/>
              </a:solidFill>
            </a:endParaRPr>
          </a:p>
          <a:p>
            <a:pPr indent="0" lvl="0" marL="0" rtl="0" algn="l">
              <a:spcBef>
                <a:spcPts val="0"/>
              </a:spcBef>
              <a:spcAft>
                <a:spcPts val="0"/>
              </a:spcAft>
              <a:buNone/>
            </a:pPr>
            <a:r>
              <a:rPr lang="en">
                <a:solidFill>
                  <a:schemeClr val="dk1"/>
                </a:solidFill>
              </a:rPr>
              <a:t>**Click**</a:t>
            </a:r>
            <a:endParaRPr>
              <a:solidFill>
                <a:schemeClr val="dk1"/>
              </a:solidFill>
            </a:endParaRPr>
          </a:p>
          <a:p>
            <a:pPr indent="0" lvl="0" marL="0" rtl="0" algn="l">
              <a:spcBef>
                <a:spcPts val="0"/>
              </a:spcBef>
              <a:spcAft>
                <a:spcPts val="0"/>
              </a:spcAft>
              <a:buClr>
                <a:srgbClr val="000000"/>
              </a:buClr>
              <a:buSzPts val="1100"/>
              <a:buFont typeface="Arial"/>
              <a:buNone/>
            </a:pPr>
            <a:r>
              <a:rPr lang="en">
                <a:solidFill>
                  <a:schemeClr val="dk1"/>
                </a:solidFill>
              </a:rPr>
              <a:t>Left: Landsat images, Middle: Various satellite images (LandSAT, Planet, GLAD)</a:t>
            </a:r>
            <a:endParaRPr>
              <a:solidFill>
                <a:schemeClr val="dk1"/>
              </a:solidFill>
            </a:endParaRPr>
          </a:p>
          <a:p>
            <a:pPr indent="0" lvl="0" marL="0" rtl="0" algn="l">
              <a:spcBef>
                <a:spcPts val="0"/>
              </a:spcBef>
              <a:spcAft>
                <a:spcPts val="0"/>
              </a:spcAft>
              <a:buClr>
                <a:srgbClr val="000000"/>
              </a:buClr>
              <a:buSzPts val="1100"/>
              <a:buFont typeface="Arial"/>
              <a:buNone/>
            </a:pPr>
            <a:r>
              <a:rPr lang="en">
                <a:solidFill>
                  <a:schemeClr val="dk1"/>
                </a:solidFill>
              </a:rPr>
              <a:t>These vary in quality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Our model requires 2 main data sources: Satellite images, and population data</a:t>
            </a:r>
            <a:endParaRPr>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We plan to use open-source satellite imaging from mainly Landsat 7, which provide up-to-date and cloud-free images of the earth, and join it with population data from Eurostat, which provides census data from the European Union over many years</a:t>
            </a:r>
            <a:endParaRPr sz="1200">
              <a:solidFill>
                <a:schemeClr val="dk1"/>
              </a:solidFill>
            </a:endParaRPr>
          </a:p>
          <a:p>
            <a:pPr indent="-298450" lvl="0" marL="457200" rtl="0" algn="l">
              <a:spcBef>
                <a:spcPts val="0"/>
              </a:spcBef>
              <a:spcAft>
                <a:spcPts val="0"/>
              </a:spcAft>
              <a:buClr>
                <a:schemeClr val="dk1"/>
              </a:buClr>
              <a:buSzPts val="1100"/>
              <a:buChar char="●"/>
            </a:pPr>
            <a:r>
              <a:t/>
            </a:r>
            <a:endParaRPr>
              <a:solidFill>
                <a:schemeClr val="dk1"/>
              </a:solidFill>
            </a:endParaRPr>
          </a:p>
          <a:p>
            <a:pPr indent="-298450" lvl="0" marL="457200" rtl="0" algn="l">
              <a:spcBef>
                <a:spcPts val="0"/>
              </a:spcBef>
              <a:spcAft>
                <a:spcPts val="0"/>
              </a:spcAft>
              <a:buClr>
                <a:schemeClr val="dk1"/>
              </a:buClr>
              <a:buSzPts val="1100"/>
              <a:buChar char="●"/>
            </a:pPr>
            <a:r>
              <a:t/>
            </a:r>
            <a:endParaRPr>
              <a:solidFill>
                <a:schemeClr val="dk1"/>
              </a:solidFill>
            </a:endParaRPr>
          </a:p>
          <a:p>
            <a:pPr indent="0" lvl="0" marL="0" rtl="0" algn="l">
              <a:spcBef>
                <a:spcPts val="0"/>
              </a:spcBef>
              <a:spcAft>
                <a:spcPts val="0"/>
              </a:spcAft>
              <a:buClr>
                <a:srgbClr val="000000"/>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51ce2b737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51ce2b737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000000"/>
              </a:buClr>
              <a:buSzPts val="1100"/>
              <a:buChar char="●"/>
            </a:pPr>
            <a:r>
              <a:rPr lang="en"/>
              <a:t>Past research has been done using American and Ugandan population predictions </a:t>
            </a:r>
            <a:endParaRPr/>
          </a:p>
          <a:p>
            <a:pPr indent="0" lvl="0" marL="0" rtl="0" algn="l">
              <a:spcBef>
                <a:spcPts val="1600"/>
              </a:spcBef>
              <a:spcAft>
                <a:spcPts val="0"/>
              </a:spcAft>
              <a:buClr>
                <a:srgbClr val="000000"/>
              </a:buClr>
              <a:buSzPts val="1100"/>
              <a:buFont typeface="Arial"/>
              <a:buNone/>
            </a:pPr>
            <a:r>
              <a:rPr lang="en">
                <a:solidFill>
                  <a:schemeClr val="dk1"/>
                </a:solidFill>
              </a:rPr>
              <a:t>We want to improve this research with a few modifications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First, we use increased number of past data generated from our satellite to population model for </a:t>
            </a:r>
            <a:r>
              <a:rPr i="1" lang="en">
                <a:solidFill>
                  <a:schemeClr val="dk1"/>
                </a:solidFill>
              </a:rPr>
              <a:t>forecasting</a:t>
            </a:r>
            <a:r>
              <a:rPr b="1" i="1" lang="en">
                <a:solidFill>
                  <a:schemeClr val="dk1"/>
                </a:solidFill>
              </a:rPr>
              <a:t> </a:t>
            </a:r>
            <a:r>
              <a:rPr lang="en">
                <a:solidFill>
                  <a:schemeClr val="dk1"/>
                </a:solidFill>
              </a:rPr>
              <a:t>future populations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 the past, most models have been on classification. We plan on expanding to regression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Only US + Uganda done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VGGNet pictured on left, DenseNet on right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Click</a:t>
            </a:r>
            <a:endParaRPr/>
          </a:p>
          <a:p>
            <a:pPr indent="0" lvl="0" marL="0" rtl="0" algn="l">
              <a:spcBef>
                <a:spcPts val="0"/>
              </a:spcBef>
              <a:spcAft>
                <a:spcPts val="0"/>
              </a:spcAft>
              <a:buNone/>
            </a:pPr>
            <a:r>
              <a:t/>
            </a:r>
            <a:endParaRPr/>
          </a:p>
          <a:p>
            <a:pPr indent="-298450" lvl="0" marL="457200" rtl="0" algn="l">
              <a:spcBef>
                <a:spcPts val="0"/>
              </a:spcBef>
              <a:spcAft>
                <a:spcPts val="0"/>
              </a:spcAft>
              <a:buClr>
                <a:schemeClr val="dk1"/>
              </a:buClr>
              <a:buSzPts val="1100"/>
              <a:buChar char="●"/>
            </a:pPr>
            <a:r>
              <a:rPr lang="en">
                <a:solidFill>
                  <a:schemeClr val="dk1"/>
                </a:solidFill>
              </a:rPr>
              <a:t>This task is the more difficult one, since it hasn’t been done before. We have two main approaches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1. We use convolution LSTMs, passing in the past few years of satellite images and making our last layer into a single-value cell that predicts the next population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2. We pass in the past few years of satellite images again into our model from the previous task, and use those predicted population numbers in a time-series or LSTM model to predict the next population number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7.gif"/><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62625" y="172050"/>
            <a:ext cx="8520600" cy="27579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3000"/>
              <a:t>STAT 157 - Project #18</a:t>
            </a:r>
            <a:endParaRPr b="1" sz="3000"/>
          </a:p>
          <a:p>
            <a:pPr indent="0" lvl="0" marL="0" rtl="0" algn="ctr">
              <a:lnSpc>
                <a:spcPct val="115000"/>
              </a:lnSpc>
              <a:spcBef>
                <a:spcPts val="0"/>
              </a:spcBef>
              <a:spcAft>
                <a:spcPts val="0"/>
              </a:spcAft>
              <a:buNone/>
            </a:pPr>
            <a:r>
              <a:rPr lang="en" sz="3000"/>
              <a:t>ACID: Analyzing Census and Imaging Data</a:t>
            </a:r>
            <a:endParaRPr sz="2000"/>
          </a:p>
          <a:p>
            <a:pPr indent="0" lvl="0" marL="457200" rtl="0" algn="ctr">
              <a:lnSpc>
                <a:spcPct val="115000"/>
              </a:lnSpc>
              <a:spcBef>
                <a:spcPts val="0"/>
              </a:spcBef>
              <a:spcAft>
                <a:spcPts val="0"/>
              </a:spcAft>
              <a:buNone/>
            </a:pPr>
            <a:r>
              <a:rPr lang="en" sz="2000"/>
              <a:t>Alex Kassil, Catherine Cang, Inna Chernomorets, Derek Topper</a:t>
            </a:r>
            <a:endParaRPr sz="2000"/>
          </a:p>
          <a:p>
            <a:pPr indent="0" lvl="0" marL="0" rtl="0" algn="ctr">
              <a:lnSpc>
                <a:spcPct val="115000"/>
              </a:lnSpc>
              <a:spcBef>
                <a:spcPts val="0"/>
              </a:spcBef>
              <a:spcAft>
                <a:spcPts val="0"/>
              </a:spcAft>
              <a:buClr>
                <a:srgbClr val="000000"/>
              </a:buClr>
              <a:buSzPts val="1100"/>
              <a:buFont typeface="Arial"/>
              <a:buNone/>
            </a:pPr>
            <a:r>
              <a:rPr lang="en" sz="1800">
                <a:solidFill>
                  <a:srgbClr val="595959"/>
                </a:solidFill>
              </a:rPr>
              <a:t>March 5, 2019</a:t>
            </a:r>
            <a:endParaRPr sz="1800">
              <a:solidFill>
                <a:srgbClr val="595959"/>
              </a:solidFill>
            </a:endParaRPr>
          </a:p>
          <a:p>
            <a:pPr indent="0" lvl="0" marL="457200" rtl="0" algn="ctr">
              <a:lnSpc>
                <a:spcPct val="115000"/>
              </a:lnSpc>
              <a:spcBef>
                <a:spcPts val="0"/>
              </a:spcBef>
              <a:spcAft>
                <a:spcPts val="0"/>
              </a:spcAft>
              <a:buNone/>
            </a:pPr>
            <a:r>
              <a:t/>
            </a:r>
            <a:endParaRPr sz="2000"/>
          </a:p>
        </p:txBody>
      </p:sp>
      <p:sp>
        <p:nvSpPr>
          <p:cNvPr id="55" name="Google Shape;55;p13"/>
          <p:cNvSpPr txBox="1"/>
          <p:nvPr>
            <p:ph idx="1" type="subTitle"/>
          </p:nvPr>
        </p:nvSpPr>
        <p:spPr>
          <a:xfrm>
            <a:off x="34475" y="2428875"/>
            <a:ext cx="5234100" cy="24576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800"/>
              <a:t>Using Convolutional LSTM networks to monitor and forecast populations of countries based on satellite images gathered around the globe while designing our own architecture, using imagery from countries across the globe, and comparing Convolutional LSTM to other networks.</a:t>
            </a:r>
            <a:endParaRPr sz="1800"/>
          </a:p>
        </p:txBody>
      </p:sp>
      <p:pic>
        <p:nvPicPr>
          <p:cNvPr id="56" name="Google Shape;56;p13"/>
          <p:cNvPicPr preferRelativeResize="0"/>
          <p:nvPr/>
        </p:nvPicPr>
        <p:blipFill>
          <a:blip r:embed="rId3">
            <a:alphaModFix/>
          </a:blip>
          <a:stretch>
            <a:fillRect/>
          </a:stretch>
        </p:blipFill>
        <p:spPr>
          <a:xfrm>
            <a:off x="5344250" y="2532537"/>
            <a:ext cx="3562523" cy="2250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4"/>
          <p:cNvSpPr txBox="1"/>
          <p:nvPr>
            <p:ph idx="1" type="body"/>
          </p:nvPr>
        </p:nvSpPr>
        <p:spPr>
          <a:xfrm>
            <a:off x="311700" y="1152475"/>
            <a:ext cx="8520600" cy="1270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Goal: To automatically monitor and forecast population trends in areas given satellite images</a:t>
            </a:r>
            <a:endParaRPr sz="1600"/>
          </a:p>
          <a:p>
            <a:pPr indent="-330200" lvl="0" marL="457200" rtl="0" algn="l">
              <a:spcBef>
                <a:spcPts val="0"/>
              </a:spcBef>
              <a:spcAft>
                <a:spcPts val="0"/>
              </a:spcAft>
              <a:buSzPts val="1600"/>
              <a:buChar char="●"/>
            </a:pPr>
            <a:r>
              <a:rPr lang="en" sz="1600"/>
              <a:t>Status quo: </a:t>
            </a:r>
            <a:r>
              <a:rPr lang="en" sz="1600"/>
              <a:t>Not enough manual resources, especially within developing governments, for frequent updates on population</a:t>
            </a:r>
            <a:endParaRPr sz="1600"/>
          </a:p>
          <a:p>
            <a:pPr indent="0" lvl="0" marL="0" rtl="0" algn="l">
              <a:spcBef>
                <a:spcPts val="1600"/>
              </a:spcBef>
              <a:spcAft>
                <a:spcPts val="1600"/>
              </a:spcAft>
              <a:buNone/>
            </a:pPr>
            <a:r>
              <a:t/>
            </a:r>
            <a:endParaRPr/>
          </a:p>
        </p:txBody>
      </p:sp>
      <p:pic>
        <p:nvPicPr>
          <p:cNvPr id="62" name="Google Shape;62;p14"/>
          <p:cNvPicPr preferRelativeResize="0"/>
          <p:nvPr/>
        </p:nvPicPr>
        <p:blipFill>
          <a:blip r:embed="rId3">
            <a:alphaModFix/>
          </a:blip>
          <a:stretch>
            <a:fillRect/>
          </a:stretch>
        </p:blipFill>
        <p:spPr>
          <a:xfrm>
            <a:off x="573125" y="2423175"/>
            <a:ext cx="3929350" cy="2267800"/>
          </a:xfrm>
          <a:prstGeom prst="rect">
            <a:avLst/>
          </a:prstGeom>
          <a:noFill/>
          <a:ln>
            <a:noFill/>
          </a:ln>
        </p:spPr>
      </p:pic>
      <p:sp>
        <p:nvSpPr>
          <p:cNvPr id="63" name="Google Shape;63;p14"/>
          <p:cNvSpPr txBox="1"/>
          <p:nvPr>
            <p:ph idx="1" type="body"/>
          </p:nvPr>
        </p:nvSpPr>
        <p:spPr>
          <a:xfrm>
            <a:off x="4731425" y="2793050"/>
            <a:ext cx="4258200" cy="1080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Solution: Deep learning and satellite images!</a:t>
            </a:r>
            <a:endParaRPr/>
          </a:p>
        </p:txBody>
      </p:sp>
      <p:pic>
        <p:nvPicPr>
          <p:cNvPr id="64" name="Google Shape;64;p14"/>
          <p:cNvPicPr preferRelativeResize="0"/>
          <p:nvPr/>
        </p:nvPicPr>
        <p:blipFill>
          <a:blip r:embed="rId4">
            <a:alphaModFix/>
          </a:blip>
          <a:stretch>
            <a:fillRect/>
          </a:stretch>
        </p:blipFill>
        <p:spPr>
          <a:xfrm>
            <a:off x="1124175" y="1017725"/>
            <a:ext cx="6895650" cy="3835700"/>
          </a:xfrm>
          <a:prstGeom prst="rect">
            <a:avLst/>
          </a:prstGeom>
          <a:noFill/>
          <a:ln>
            <a:noFill/>
          </a:ln>
        </p:spPr>
      </p:pic>
      <p:sp>
        <p:nvSpPr>
          <p:cNvPr id="65" name="Google Shape;65;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66" name="Google Shape;66;p14"/>
          <p:cNvPicPr preferRelativeResize="0"/>
          <p:nvPr/>
        </p:nvPicPr>
        <p:blipFill>
          <a:blip r:embed="rId5">
            <a:alphaModFix/>
          </a:blip>
          <a:stretch>
            <a:fillRect/>
          </a:stretch>
        </p:blipFill>
        <p:spPr>
          <a:xfrm>
            <a:off x="6068347" y="1083625"/>
            <a:ext cx="2763949" cy="3800401"/>
          </a:xfrm>
          <a:prstGeom prst="rect">
            <a:avLst/>
          </a:prstGeom>
          <a:noFill/>
          <a:ln>
            <a:noFill/>
          </a:ln>
        </p:spPr>
      </p:pic>
      <p:pic>
        <p:nvPicPr>
          <p:cNvPr id="67" name="Google Shape;67;p14" title="Example Landsat 7 data: Cascina, Italy"/>
          <p:cNvPicPr preferRelativeResize="0"/>
          <p:nvPr/>
        </p:nvPicPr>
        <p:blipFill>
          <a:blip r:embed="rId6">
            <a:alphaModFix/>
          </a:blip>
          <a:stretch>
            <a:fillRect/>
          </a:stretch>
        </p:blipFill>
        <p:spPr>
          <a:xfrm>
            <a:off x="374130" y="1216155"/>
            <a:ext cx="1966775" cy="1617000"/>
          </a:xfrm>
          <a:prstGeom prst="rect">
            <a:avLst/>
          </a:prstGeom>
          <a:noFill/>
          <a:ln>
            <a:noFill/>
          </a:ln>
        </p:spPr>
      </p:pic>
      <p:sp>
        <p:nvSpPr>
          <p:cNvPr id="68" name="Google Shape;68;p14"/>
          <p:cNvSpPr txBox="1"/>
          <p:nvPr/>
        </p:nvSpPr>
        <p:spPr>
          <a:xfrm>
            <a:off x="311700" y="3008100"/>
            <a:ext cx="2091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rPr>
              <a:t>Example of Landsat 7 data (Cascina, Italy)</a:t>
            </a:r>
            <a:endParaRPr sz="1200">
              <a:solidFill>
                <a:srgbClr val="434343"/>
              </a:solidFill>
            </a:endParaRPr>
          </a:p>
        </p:txBody>
      </p:sp>
      <p:pic>
        <p:nvPicPr>
          <p:cNvPr id="69" name="Google Shape;69;p14"/>
          <p:cNvPicPr preferRelativeResize="0"/>
          <p:nvPr/>
        </p:nvPicPr>
        <p:blipFill rotWithShape="1">
          <a:blip r:embed="rId7">
            <a:alphaModFix/>
          </a:blip>
          <a:srcRect b="0" l="2444" r="2453" t="0"/>
          <a:stretch/>
        </p:blipFill>
        <p:spPr>
          <a:xfrm>
            <a:off x="2487852" y="2571750"/>
            <a:ext cx="3288224" cy="1849626"/>
          </a:xfrm>
          <a:prstGeom prst="rect">
            <a:avLst/>
          </a:prstGeom>
          <a:noFill/>
          <a:ln>
            <a:noFill/>
          </a:ln>
        </p:spPr>
      </p:pic>
      <p:sp>
        <p:nvSpPr>
          <p:cNvPr id="70" name="Google Shape;70;p14"/>
          <p:cNvSpPr txBox="1"/>
          <p:nvPr/>
        </p:nvSpPr>
        <p:spPr>
          <a:xfrm>
            <a:off x="3012950" y="1738300"/>
            <a:ext cx="2091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rPr>
              <a:t>Satellite images from various sites</a:t>
            </a:r>
            <a:endParaRPr sz="1200">
              <a:solidFill>
                <a:srgbClr val="434343"/>
              </a:solidFill>
            </a:endParaRPr>
          </a:p>
        </p:txBody>
      </p:sp>
      <p:sp>
        <p:nvSpPr>
          <p:cNvPr id="71" name="Google Shape;7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61"/>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63"/>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6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
                                        </p:tgtEl>
                                        <p:attrNameLst>
                                          <p:attrName>style.visibility</p:attrName>
                                        </p:attrNameLst>
                                      </p:cBhvr>
                                      <p:to>
                                        <p:strVal val="visible"/>
                                      </p:to>
                                    </p:set>
                                    <p:animEffect filter="fade" transition="in">
                                      <p:cBhvr>
                                        <p:cTn dur="1000"/>
                                        <p:tgtEl>
                                          <p:spTgt spid="65"/>
                                        </p:tgtEl>
                                      </p:cBhvr>
                                    </p:animEffect>
                                  </p:childTnLst>
                                </p:cTn>
                              </p:par>
                              <p:par>
                                <p:cTn fill="hold" nodeType="withEffect" presetClass="entr" presetID="1" presetSubtype="0">
                                  <p:stCondLst>
                                    <p:cond delay="0"/>
                                  </p:stCondLst>
                                  <p:childTnLst>
                                    <p:set>
                                      <p:cBhvr>
                                        <p:cTn dur="1" fill="hold">
                                          <p:stCondLst>
                                            <p:cond delay="0"/>
                                          </p:stCondLst>
                                        </p:cTn>
                                        <p:tgtEl>
                                          <p:spTgt spid="6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6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Methods</a:t>
            </a:r>
            <a:endParaRPr/>
          </a:p>
          <a:p>
            <a:pPr indent="0" lvl="0" marL="0" rtl="0" algn="ctr">
              <a:spcBef>
                <a:spcPts val="0"/>
              </a:spcBef>
              <a:spcAft>
                <a:spcPts val="0"/>
              </a:spcAft>
              <a:buNone/>
            </a:pPr>
            <a:r>
              <a:t/>
            </a:r>
            <a:endParaRPr/>
          </a:p>
        </p:txBody>
      </p:sp>
      <p:sp>
        <p:nvSpPr>
          <p:cNvPr id="77" name="Google Shape;77;p15"/>
          <p:cNvSpPr txBox="1"/>
          <p:nvPr>
            <p:ph idx="1" type="body"/>
          </p:nvPr>
        </p:nvSpPr>
        <p:spPr>
          <a:xfrm>
            <a:off x="311700" y="1152475"/>
            <a:ext cx="8520600" cy="9060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AutoNum type="arabicPeriod"/>
            </a:pPr>
            <a:r>
              <a:rPr b="1" lang="en"/>
              <a:t>Predicting Current Population</a:t>
            </a:r>
            <a:endParaRPr b="1"/>
          </a:p>
          <a:p>
            <a:pPr indent="-342900" lvl="1" marL="914400" rtl="0" algn="l">
              <a:spcBef>
                <a:spcPts val="0"/>
              </a:spcBef>
              <a:spcAft>
                <a:spcPts val="0"/>
              </a:spcAft>
              <a:buSzPts val="1800"/>
              <a:buChar char="○"/>
            </a:pPr>
            <a:r>
              <a:rPr lang="en" sz="1800"/>
              <a:t>VGGNet, ResNet, and DenseNet convolutional neural network models</a:t>
            </a:r>
            <a:endParaRPr sz="1800"/>
          </a:p>
          <a:p>
            <a:pPr indent="0" lvl="0" marL="0" marR="0" rtl="0" algn="l">
              <a:lnSpc>
                <a:spcPct val="115000"/>
              </a:lnSpc>
              <a:spcBef>
                <a:spcPts val="1600"/>
              </a:spcBef>
              <a:spcAft>
                <a:spcPts val="0"/>
              </a:spcAft>
              <a:buNone/>
            </a:pPr>
            <a:r>
              <a:t/>
            </a:r>
            <a:endParaRPr sz="1800"/>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pic>
        <p:nvPicPr>
          <p:cNvPr id="78" name="Google Shape;78;p15"/>
          <p:cNvPicPr preferRelativeResize="0"/>
          <p:nvPr/>
        </p:nvPicPr>
        <p:blipFill>
          <a:blip r:embed="rId3">
            <a:alphaModFix/>
          </a:blip>
          <a:stretch>
            <a:fillRect/>
          </a:stretch>
        </p:blipFill>
        <p:spPr>
          <a:xfrm>
            <a:off x="6021925" y="2292724"/>
            <a:ext cx="2933701" cy="2134971"/>
          </a:xfrm>
          <a:prstGeom prst="rect">
            <a:avLst/>
          </a:prstGeom>
          <a:noFill/>
          <a:ln>
            <a:noFill/>
          </a:ln>
        </p:spPr>
      </p:pic>
      <p:pic>
        <p:nvPicPr>
          <p:cNvPr id="79" name="Google Shape;79;p15"/>
          <p:cNvPicPr preferRelativeResize="0"/>
          <p:nvPr/>
        </p:nvPicPr>
        <p:blipFill>
          <a:blip r:embed="rId4">
            <a:alphaModFix/>
          </a:blip>
          <a:stretch>
            <a:fillRect/>
          </a:stretch>
        </p:blipFill>
        <p:spPr>
          <a:xfrm>
            <a:off x="311701" y="2058562"/>
            <a:ext cx="4441199" cy="2603300"/>
          </a:xfrm>
          <a:prstGeom prst="rect">
            <a:avLst/>
          </a:prstGeom>
          <a:noFill/>
          <a:ln>
            <a:noFill/>
          </a:ln>
        </p:spPr>
      </p:pic>
      <p:sp>
        <p:nvSpPr>
          <p:cNvPr id="80" name="Google Shape;80;p15"/>
          <p:cNvSpPr txBox="1"/>
          <p:nvPr/>
        </p:nvSpPr>
        <p:spPr>
          <a:xfrm>
            <a:off x="388000" y="1860200"/>
            <a:ext cx="73566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2"/>
                </a:solidFill>
              </a:rPr>
              <a:t>2. Forecasting Future Population Growth</a:t>
            </a:r>
            <a:endParaRPr b="1" sz="1800">
              <a:solidFill>
                <a:schemeClr val="dk2"/>
              </a:solidFill>
            </a:endParaRPr>
          </a:p>
          <a:p>
            <a:pPr indent="-342900" lvl="1" marL="914400" rtl="0" algn="l">
              <a:lnSpc>
                <a:spcPct val="115000"/>
              </a:lnSpc>
              <a:spcBef>
                <a:spcPts val="1600"/>
              </a:spcBef>
              <a:spcAft>
                <a:spcPts val="0"/>
              </a:spcAft>
              <a:buClr>
                <a:schemeClr val="dk2"/>
              </a:buClr>
              <a:buSzPts val="1800"/>
              <a:buChar char="○"/>
            </a:pPr>
            <a:r>
              <a:rPr lang="en" sz="1800">
                <a:solidFill>
                  <a:schemeClr val="dk2"/>
                </a:solidFill>
              </a:rPr>
              <a:t>Convolutional LSTMs</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Predicting population of each of the 5 years of images passed in and using a normal time-series or LSTM model to predict the next population given the past 5 years. </a:t>
            </a:r>
            <a:endParaRPr sz="1800">
              <a:solidFill>
                <a:schemeClr val="dk2"/>
              </a:solidFill>
            </a:endParaRPr>
          </a:p>
          <a:p>
            <a:pPr indent="0" lvl="0" marL="0" rtl="0" algn="l">
              <a:lnSpc>
                <a:spcPct val="115000"/>
              </a:lnSpc>
              <a:spcBef>
                <a:spcPts val="1600"/>
              </a:spcBef>
              <a:spcAft>
                <a:spcPts val="0"/>
              </a:spcAft>
              <a:buNone/>
            </a:pPr>
            <a:r>
              <a:t/>
            </a:r>
            <a:endParaRPr sz="1800">
              <a:solidFill>
                <a:schemeClr val="dk2"/>
              </a:solidFill>
            </a:endParaRPr>
          </a:p>
          <a:p>
            <a:pPr indent="0" lvl="0" marL="0" rtl="0" algn="l">
              <a:lnSpc>
                <a:spcPct val="115000"/>
              </a:lnSpc>
              <a:spcBef>
                <a:spcPts val="1600"/>
              </a:spcBef>
              <a:spcAft>
                <a:spcPts val="1600"/>
              </a:spcAft>
              <a:buNone/>
            </a:pPr>
            <a:r>
              <a:t/>
            </a:r>
            <a:endParaRPr sz="18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79"/>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78"/>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